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2" r:id="rId2"/>
    <p:sldId id="293" r:id="rId3"/>
    <p:sldId id="291" r:id="rId4"/>
    <p:sldId id="357" r:id="rId5"/>
    <p:sldId id="358" r:id="rId6"/>
    <p:sldId id="329" r:id="rId7"/>
    <p:sldId id="359" r:id="rId8"/>
    <p:sldId id="360" r:id="rId9"/>
    <p:sldId id="379" r:id="rId10"/>
    <p:sldId id="361" r:id="rId11"/>
    <p:sldId id="330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3" r:id="rId23"/>
    <p:sldId id="374" r:id="rId24"/>
    <p:sldId id="380" r:id="rId25"/>
    <p:sldId id="376" r:id="rId26"/>
    <p:sldId id="375" r:id="rId27"/>
    <p:sldId id="377" r:id="rId28"/>
    <p:sldId id="378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Gaya Medium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5216100011@mahasiswa.integra.its.ac.id" userId="ac781877-5102-4acc-933d-54f804de818a" providerId="ADAL" clId="{8D7CE6A9-D7E2-437F-8EED-E6C841188436}"/>
    <pc:docChg chg="modSld">
      <pc:chgData name="5216100011@mahasiswa.integra.its.ac.id" userId="ac781877-5102-4acc-933d-54f804de818a" providerId="ADAL" clId="{8D7CE6A9-D7E2-437F-8EED-E6C841188436}" dt="2019-11-24T06:30:22.292" v="0" actId="1076"/>
      <pc:docMkLst>
        <pc:docMk/>
      </pc:docMkLst>
      <pc:sldChg chg="modSp">
        <pc:chgData name="5216100011@mahasiswa.integra.its.ac.id" userId="ac781877-5102-4acc-933d-54f804de818a" providerId="ADAL" clId="{8D7CE6A9-D7E2-437F-8EED-E6C841188436}" dt="2019-11-24T06:30:22.292" v="0" actId="1076"/>
        <pc:sldMkLst>
          <pc:docMk/>
          <pc:sldMk cId="3506935784" sldId="369"/>
        </pc:sldMkLst>
        <pc:spChg chg="mod">
          <ac:chgData name="5216100011@mahasiswa.integra.its.ac.id" userId="ac781877-5102-4acc-933d-54f804de818a" providerId="ADAL" clId="{8D7CE6A9-D7E2-437F-8EED-E6C841188436}" dt="2019-11-24T06:30:22.292" v="0" actId="1076"/>
          <ac:spMkLst>
            <pc:docMk/>
            <pc:sldMk cId="3506935784" sldId="369"/>
            <ac:spMk id="4" creationId="{125E40B9-054F-4D79-BD17-68E71C740D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4137-A44A-474D-801F-AC3CD6B99E3F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5518-0EC4-47B2-A2CE-8BA614E69A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55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759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988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178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535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355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502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92660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423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994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622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9569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960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8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486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9810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378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358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5855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008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0813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239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802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942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18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39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4066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048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F686C0-40A8-4CE1-A4D8-53AB91E1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6203011-306A-4234-B268-6AEFD776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72CE42A-4DED-4FE0-9A61-0B2F9B2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A2531D7-C7FA-4437-96BC-F2BD36F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A244A7-804A-4054-8068-7BA3DD1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CD1466-48A6-46CC-9C8E-9EBE50CD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581F551F-8CFD-4F52-9B34-82B8F4A5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EC0CD9-06E1-438F-A961-3CC8411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F0E6A3F-9F21-4FD2-B367-DC70447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DB52A9-9090-4C22-9897-B40A5BA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C6A815D-36D7-4CCC-AC94-928B742B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2B2305C-4D0C-4A67-B018-38DE881BE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C3EC6EE-565D-4121-AB7D-D7F2B50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060047-B162-4F83-A7DB-AC1C7A2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A4C859-FEE4-4A5A-959E-843ED45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25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52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9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582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37529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6CC646-80BF-4360-ADAB-253714BA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C01D8E-CAA9-4349-978E-46D525A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E3C2E92-DB7E-4606-BFB1-2A335761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5FB685-49D6-4C8C-8624-1CF03A1F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FDFDC58-5A00-4DD8-98AF-9CD3ADEF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12DB3E-4E0E-443A-BFEE-BABC7439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A25DDDD-FA7C-4B4C-9A63-C524BD11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888E26E-400B-4EA0-9906-3928919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6CA02E-6217-4D6D-896F-69E636CE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40E6247-D744-49C2-8B7A-35D64FF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7B3FE72-B0F6-4A9D-A3D5-D2B006C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04CA2B4-EE84-43AF-8398-AF8D3CFF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92F6A84-B5C2-463D-9C3B-84F8DF2E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4A795C9-674F-4073-A1BD-3128324C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F82A2B4-BB4C-4780-8440-DD8ABABE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5CA9399-5921-45B3-898D-DCF048A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2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860F14-3832-45EA-A23D-D62DC452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738CCD-6863-42C4-A2F8-3527477F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46C9457-E0DD-43EC-94D0-F77EE53D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FFAEFC8-0D2B-48B3-A87B-F9E7ABF2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8F95760-C5A9-4016-92BA-045E7DF35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70E44CD-6F99-49D3-B79B-6780BFDC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B2466870-7D85-4BB5-9DA5-02928DCB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37BBE5D-2DE7-4220-8879-9A91C11F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08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D62D13-8492-4B5C-99C5-851E81A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50A5FD1-EA92-4CC4-85D1-DD9B7EF0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47747FE-21DE-4F78-A0BA-0A6B9D72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8DFD991-3C54-43F4-BF27-25882A1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1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FFBBD3-B4D2-4615-B883-F38DECCB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E4FCEA-0BFC-4479-BEBE-D2B21473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5169E2E-D0CE-4151-BDEC-56079587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17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BF3CC9-BBE6-4D14-9020-E6BFF8A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4D805F6-42F7-4917-B86F-089B1DB3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5696EE3-A310-4033-B5B5-88E3A6F49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B538018-F5D2-4152-8EEB-8DEA7231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9B23791-5F41-4FDD-A45F-6947A815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512A40B-47DD-493C-AB5C-7B4965A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5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7B9BB6-C87C-4D86-8CEC-F4F9C0D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DA72718-AA67-426D-AD4E-D56D21B55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029DEF3-8543-424D-A53C-9C71C70D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5911274-3251-4C68-834A-7E7F8BA7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8A50591-3437-4063-AC25-56FB0800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640F916-AE43-4F26-8468-051AB0F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3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9D6731B-5181-418A-B670-0918E45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784C23-66AD-4EA3-8654-2719CD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7CA25A-D201-40E0-A4F3-8F9DE1BBE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CB01-FD0F-4A36-B1FA-EB23A5197056}" type="datetimeFigureOut">
              <a:rPr lang="en-ID" smtClean="0"/>
              <a:t>24/11/2019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BF870B-9969-4D7E-A4F2-EFBA58252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A7A781-C81A-476C-8CE2-84E5FE4E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4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67" y="4795010"/>
            <a:ext cx="6798250" cy="1116465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TUTORIAL R</a:t>
            </a:r>
            <a:br>
              <a:rPr lang="en-US" sz="7200" dirty="0"/>
            </a:br>
            <a:r>
              <a:rPr lang="en-US" sz="7200" dirty="0"/>
              <a:t>CLUSTERING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PD 2019</a:t>
            </a:r>
          </a:p>
        </p:txBody>
      </p:sp>
      <p:pic>
        <p:nvPicPr>
          <p:cNvPr id="1026" name="Picture 2" descr="Hasil gambar untuk logo r programming">
            <a:extLst>
              <a:ext uri="{FF2B5EF4-FFF2-40B4-BE49-F238E27FC236}">
                <a16:creationId xmlns:a16="http://schemas.microsoft.com/office/drawing/2014/main" id="{35FCF12C-F69F-42BA-A816-159EF20A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74" y="1797978"/>
            <a:ext cx="2919957" cy="2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K-Means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/>
          </a:bodyPr>
          <a:lstStyle/>
          <a:p>
            <a:r>
              <a:rPr lang="en-US" sz="2400" dirty="0"/>
              <a:t>K-means clustering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kmeans</a:t>
            </a:r>
            <a:r>
              <a:rPr lang="en-US" sz="2400" dirty="0"/>
              <a:t>() pada R </a:t>
            </a:r>
          </a:p>
          <a:p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clustering, dataset yang ada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distandarisasi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 agar </a:t>
            </a:r>
            <a:r>
              <a:rPr lang="en-US" sz="2400" dirty="0" err="1"/>
              <a:t>nilainya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skala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3071" y="2497255"/>
            <a:ext cx="6041204" cy="1350669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F1590-4878-4755-B1A6-959F457A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63" y="2695573"/>
            <a:ext cx="5659236" cy="1013398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91C0A12-C3CD-415F-948B-97DD5023F1C2}"/>
              </a:ext>
            </a:extLst>
          </p:cNvPr>
          <p:cNvSpPr txBox="1">
            <a:spLocks/>
          </p:cNvSpPr>
          <p:nvPr/>
        </p:nvSpPr>
        <p:spPr>
          <a:xfrm>
            <a:off x="306998" y="4046242"/>
            <a:ext cx="10921800" cy="135066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Clustering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1514A2-8331-4EEE-B7BE-33957E24DFF0}"/>
              </a:ext>
            </a:extLst>
          </p:cNvPr>
          <p:cNvSpPr/>
          <p:nvPr/>
        </p:nvSpPr>
        <p:spPr>
          <a:xfrm>
            <a:off x="1993187" y="5005682"/>
            <a:ext cx="8116692" cy="1350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794D3-993A-4959-88C0-908D965BD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57" y="5172489"/>
            <a:ext cx="7816886" cy="9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7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K-Means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1" y="1265888"/>
            <a:ext cx="5555748" cy="4682849"/>
          </a:xfrm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1514A2-8331-4EEE-B7BE-33957E24DFF0}"/>
              </a:ext>
            </a:extLst>
          </p:cNvPr>
          <p:cNvSpPr/>
          <p:nvPr/>
        </p:nvSpPr>
        <p:spPr>
          <a:xfrm>
            <a:off x="6179048" y="1265888"/>
            <a:ext cx="5580952" cy="4957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564DE6-DB9E-4108-B75E-154F0511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9" y="1358690"/>
            <a:ext cx="5330632" cy="517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B39C7-C743-4D82-93A0-B2728CE9D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22" y="1358690"/>
            <a:ext cx="5335879" cy="579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022C8-D6AC-46D1-A569-2C85E705F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60" y="2069512"/>
            <a:ext cx="5233049" cy="370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0FF28B-101B-4CB2-AE9E-38303293D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030" y="2150094"/>
            <a:ext cx="5498987" cy="3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/>
          </a:bodyPr>
          <a:lstStyle/>
          <a:p>
            <a:r>
              <a:rPr lang="en-US" sz="2400"/>
              <a:t>Agglomerative clustering merupakan salah satu jenis hierarchical clustering. Dalam penerapannya di R dapat menggunakan fungsi agnes() yang yang ada pada library cluster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3268" y="2673099"/>
            <a:ext cx="8400081" cy="2518833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D03D5-BC67-4B2A-BD53-21A474DA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61" y="2803528"/>
            <a:ext cx="8086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 fontScale="92500"/>
          </a:bodyPr>
          <a:lstStyle/>
          <a:p>
            <a:r>
              <a:rPr lang="en-US" sz="2400"/>
              <a:t>Setelah melakukan clustering dengan fungsi agnes(), hasilnya dapat dilihat dengan menggunakan dendogram. </a:t>
            </a:r>
          </a:p>
          <a:p>
            <a:r>
              <a:rPr lang="en-US" sz="2400"/>
              <a:t>Untuk membuat dendogram dapat menggunakan fungsi fviz_dend() pada library factoextra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09629" y="2803528"/>
            <a:ext cx="5377912" cy="1220240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8B852-FB85-4275-B11A-4D3C5E0E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42" y="3018804"/>
            <a:ext cx="5092915" cy="7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8766" y="910846"/>
            <a:ext cx="7811146" cy="5445504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38B17-F610-45EA-8574-3F8F27B1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06" y="1021223"/>
            <a:ext cx="7384588" cy="5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50746"/>
            <a:ext cx="10921800" cy="594733"/>
          </a:xfrm>
        </p:spPr>
        <p:txBody>
          <a:bodyPr anchor="t">
            <a:normAutofit/>
          </a:bodyPr>
          <a:lstStyle/>
          <a:p>
            <a:r>
              <a:rPr lang="en-US" sz="2400" dirty="0"/>
              <a:t>Plot Data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4559" y="1592578"/>
            <a:ext cx="6726264" cy="5121586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2BEC5-2165-4146-85CD-B0BBF6D5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28" y="1702901"/>
            <a:ext cx="6334125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0146A-2033-44FA-87B1-A81F1AD7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031" y="2381728"/>
            <a:ext cx="6065320" cy="42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 fontScale="92500"/>
          </a:bodyPr>
          <a:lstStyle/>
          <a:p>
            <a:r>
              <a:rPr lang="en-US" sz="2400" dirty="0"/>
              <a:t>Sama </a:t>
            </a:r>
            <a:r>
              <a:rPr lang="en-US" sz="2400" dirty="0" err="1"/>
              <a:t>seperti</a:t>
            </a:r>
            <a:r>
              <a:rPr lang="en-US" sz="2400" dirty="0"/>
              <a:t> agglomerative clustering, divisive clustering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cluster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diana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Ploting</a:t>
            </a:r>
            <a:r>
              <a:rPr lang="en-US" sz="2400" dirty="0"/>
              <a:t> </a:t>
            </a:r>
            <a:r>
              <a:rPr lang="en-US" sz="2400" dirty="0" err="1"/>
              <a:t>dendogram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fviz_dend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3268" y="2673099"/>
            <a:ext cx="8400081" cy="2518833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5048A-7659-49E9-AB50-F59F8BA3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45" y="2913340"/>
            <a:ext cx="80867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2769" y="789963"/>
            <a:ext cx="8363164" cy="5931511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02D38-F4E8-4027-BDF1-BBB04693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66" y="872363"/>
            <a:ext cx="8079354" cy="57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6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 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734698"/>
            <a:ext cx="10921800" cy="594733"/>
          </a:xfrm>
        </p:spPr>
        <p:txBody>
          <a:bodyPr anchor="t">
            <a:normAutofit/>
          </a:bodyPr>
          <a:lstStyle/>
          <a:p>
            <a:r>
              <a:rPr lang="en-US" sz="2400" dirty="0"/>
              <a:t>Plot Data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4559" y="1510381"/>
            <a:ext cx="6726264" cy="5121586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9AC29-D40D-48F6-97F9-651D2A1E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41" y="1715892"/>
            <a:ext cx="6286500" cy="59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B1FA3-8B6C-44CB-83E2-7ACE7E99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60" y="2353541"/>
            <a:ext cx="5681714" cy="401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OUTLIER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9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Density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Clustering </a:t>
            </a:r>
            <a:r>
              <a:rPr lang="en-US" sz="2400" dirty="0" err="1"/>
              <a:t>dengan</a:t>
            </a:r>
            <a:r>
              <a:rPr lang="en-US" sz="2400" dirty="0"/>
              <a:t> metode density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dbscan</a:t>
            </a:r>
            <a:r>
              <a:rPr lang="en-US" sz="2400" dirty="0"/>
              <a:t>() yang ada pada library </a:t>
            </a:r>
            <a:r>
              <a:rPr lang="en-US" sz="2400" dirty="0" err="1"/>
              <a:t>fpc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2234" y="2715669"/>
            <a:ext cx="7479586" cy="2126945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273EA-30AF-4292-9F43-43FF9F17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26" y="2767040"/>
            <a:ext cx="7048748" cy="20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3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Density Based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355" y="1241295"/>
            <a:ext cx="11660683" cy="4614975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BC3DE-B0BC-48F0-B4D3-07F7A865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" y="1559483"/>
            <a:ext cx="5476130" cy="3874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1408A1-BDA4-4649-A016-334CE47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47" y="1397285"/>
            <a:ext cx="5963669" cy="42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3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5236" y="917692"/>
            <a:ext cx="8073345" cy="5940308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24FB9-BB4C-4B11-A082-79C5B423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70" y="1010216"/>
            <a:ext cx="6431035" cy="123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02F34-4846-4BCC-B233-A2A7674D4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 b="4961"/>
          <a:stretch/>
        </p:blipFill>
        <p:spPr>
          <a:xfrm>
            <a:off x="1887876" y="2301411"/>
            <a:ext cx="7675224" cy="44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SSE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5236" y="917692"/>
            <a:ext cx="8073345" cy="5940308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F9209-F797-41A0-B545-93900014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88" y="2013582"/>
            <a:ext cx="6750550" cy="477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598D55-8713-45DE-B7FF-564E6CBE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88" y="1057907"/>
            <a:ext cx="6534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Silhouette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Silhouette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diimplementasikan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cluster dan </a:t>
            </a:r>
            <a:r>
              <a:rPr lang="en-US" sz="2400" dirty="0" err="1"/>
              <a:t>fuction</a:t>
            </a:r>
            <a:r>
              <a:rPr lang="en-US" sz="2400" dirty="0"/>
              <a:t> silhouette()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6206" y="2198669"/>
            <a:ext cx="7479586" cy="3893905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A20B-F017-4DD4-9A4F-0022A2D3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6" y="2337737"/>
            <a:ext cx="7096125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6AE9F-C801-4982-AE0A-560BB751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48" y="3267426"/>
            <a:ext cx="392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Silhouette Method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0" y="1006868"/>
            <a:ext cx="10921800" cy="4890498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78CD5-9C90-44AE-ACEA-7A812CA0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83" y="1127696"/>
            <a:ext cx="4876800" cy="104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B096F-D13B-4385-B8DC-E3B2DD4C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00" y="2350215"/>
            <a:ext cx="5520200" cy="329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735AF1-DEC3-41EE-9027-6BDE3058B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2" y="2247364"/>
            <a:ext cx="5013984" cy="35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3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Similarity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 Similarity matrix </a:t>
            </a:r>
            <a:r>
              <a:rPr lang="en-US" sz="2400" dirty="0" err="1"/>
              <a:t>didapat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dist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6206" y="2198670"/>
            <a:ext cx="7479586" cy="2332234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7DF8-FEE6-4D6F-BA49-297F9CC5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82" y="2556948"/>
            <a:ext cx="6267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Similarity Matrix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31AF3-CD13-4F5C-B4C7-C997F9BF3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9" t="6397" r="12063" b="12074"/>
          <a:stretch/>
        </p:blipFill>
        <p:spPr>
          <a:xfrm>
            <a:off x="801383" y="1192072"/>
            <a:ext cx="3277457" cy="2753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C92-8491-4633-BDA7-CC06DF8800C6}"/>
              </a:ext>
            </a:extLst>
          </p:cNvPr>
          <p:cNvSpPr txBox="1"/>
          <p:nvPr/>
        </p:nvSpPr>
        <p:spPr>
          <a:xfrm>
            <a:off x="1510300" y="1294813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61566D-CEF6-4FB2-9FD4-65BC48656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1" t="15197" r="13042" b="11467"/>
          <a:stretch/>
        </p:blipFill>
        <p:spPr>
          <a:xfrm>
            <a:off x="482884" y="4087219"/>
            <a:ext cx="3544586" cy="2466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019EB-1772-4809-BA62-E4CBCED12119}"/>
              </a:ext>
            </a:extLst>
          </p:cNvPr>
          <p:cNvSpPr txBox="1"/>
          <p:nvPr/>
        </p:nvSpPr>
        <p:spPr>
          <a:xfrm>
            <a:off x="1559956" y="3902553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00D827-6F5F-4492-8B00-C645C6D6C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5" t="2572" b="-1"/>
          <a:stretch/>
        </p:blipFill>
        <p:spPr>
          <a:xfrm>
            <a:off x="4498365" y="1510301"/>
            <a:ext cx="6577408" cy="46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1" y="4097371"/>
            <a:ext cx="3329850" cy="382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Muhammad Wildan Maulidani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+62 838 3235 5442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maulidaniw@gmail.com</a:t>
            </a:r>
          </a:p>
        </p:txBody>
      </p:sp>
      <p:pic>
        <p:nvPicPr>
          <p:cNvPr id="13" name="Picture Placeholder 6" descr="Wood piece cut through the middle">
            <a:extLst>
              <a:ext uri="{FF2B5EF4-FFF2-40B4-BE49-F238E27FC236}">
                <a16:creationId xmlns:a16="http://schemas.microsoft.com/office/drawing/2014/main" id="{6D84ED5D-C8AF-45FF-96B8-CDAFF1A6CE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5455092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Melihat</a:t>
            </a:r>
            <a:r>
              <a:rPr lang="en-US" sz="2400" dirty="0"/>
              <a:t> outlier data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box plot.</a:t>
            </a:r>
          </a:p>
          <a:p>
            <a:r>
              <a:rPr lang="en-US" sz="2400" dirty="0" err="1"/>
              <a:t>Penggunaan</a:t>
            </a:r>
            <a:r>
              <a:rPr lang="en-US" sz="2400" dirty="0"/>
              <a:t> box plot </a:t>
            </a:r>
            <a:r>
              <a:rPr lang="en-US" sz="2400" dirty="0" err="1"/>
              <a:t>biasanya</a:t>
            </a:r>
            <a:r>
              <a:rPr lang="en-US" sz="2400" dirty="0"/>
              <a:t> untuk </a:t>
            </a:r>
            <a:r>
              <a:rPr lang="en-US" sz="2400" dirty="0" err="1"/>
              <a:t>melihat</a:t>
            </a:r>
            <a:r>
              <a:rPr lang="en-US" sz="2400" dirty="0"/>
              <a:t> outlier pada </a:t>
            </a:r>
            <a:r>
              <a:rPr lang="en-US" sz="2400" dirty="0" err="1"/>
              <a:t>satu</a:t>
            </a:r>
            <a:r>
              <a:rPr lang="en-US" sz="2400" dirty="0"/>
              <a:t> variable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191802"/>
            <a:ext cx="5257800" cy="5164548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0673B-7062-4540-92E0-93A32CB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1507091"/>
            <a:ext cx="4095750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EE186-3C92-46EA-ABB3-1297279DCB2E}"/>
              </a:ext>
            </a:extLst>
          </p:cNvPr>
          <p:cNvSpPr/>
          <p:nvPr/>
        </p:nvSpPr>
        <p:spPr>
          <a:xfrm>
            <a:off x="776556" y="3780890"/>
            <a:ext cx="4668748" cy="1733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457B2-4801-463C-8C9C-8C90286E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0113"/>
            <a:ext cx="4510199" cy="141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0DA30-2552-421B-BF40-8B8FE5FA6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44" y="2340629"/>
            <a:ext cx="4700312" cy="33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 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pt-BR" sz="2400" dirty="0"/>
              <a:t>Boxplot untuk Analisa outlier pada multivariable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8238" y="2006947"/>
            <a:ext cx="8917968" cy="4546749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5321D-6DAA-43EB-9A57-FFB07221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4" y="2256167"/>
            <a:ext cx="8430478" cy="41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4">
            <a:extLst>
              <a:ext uri="{FF2B5EF4-FFF2-40B4-BE49-F238E27FC236}">
                <a16:creationId xmlns:a16="http://schemas.microsoft.com/office/drawing/2014/main" id="{4EAA2F93-01C2-444A-A56F-1C95EBA5D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37016" y="736304"/>
            <a:ext cx="8945366" cy="5817392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FD209-A890-44B1-98A1-24C9FD86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89" y="869849"/>
            <a:ext cx="3750580" cy="144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26F1D-08E5-42BC-A6E3-786CDDBB5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10"/>
          <a:stretch/>
        </p:blipFill>
        <p:spPr>
          <a:xfrm>
            <a:off x="2717232" y="2394063"/>
            <a:ext cx="7110856" cy="40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5"/>
            <a:ext cx="4366031" cy="3221195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Deteksi</a:t>
            </a:r>
            <a:r>
              <a:rPr lang="en-US" sz="2400" dirty="0"/>
              <a:t> outlier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r>
              <a:rPr lang="en-US" sz="2400" dirty="0"/>
              <a:t> LOF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di 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</a:t>
            </a:r>
            <a:r>
              <a:rPr lang="en-US" sz="2400" dirty="0" err="1"/>
              <a:t>DMwR</a:t>
            </a:r>
            <a:r>
              <a:rPr lang="en-US" sz="2400" dirty="0"/>
              <a:t> dan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lofactor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0094" y="1114125"/>
            <a:ext cx="6103706" cy="5327772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DD305-E068-4333-8558-7D0A8E7C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26" y="2623635"/>
            <a:ext cx="5208999" cy="368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4C313-F22C-400E-A121-A4A03C0B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34" y="1208329"/>
            <a:ext cx="5457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D97327-3BAA-4F83-989E-E8380553254F}"/>
              </a:ext>
            </a:extLst>
          </p:cNvPr>
          <p:cNvSpPr/>
          <p:nvPr/>
        </p:nvSpPr>
        <p:spPr>
          <a:xfrm>
            <a:off x="3256210" y="4233992"/>
            <a:ext cx="5528193" cy="2022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Memilih</a:t>
            </a:r>
            <a:r>
              <a:rPr lang="en-US" sz="3200" dirty="0"/>
              <a:t> 5 outlier </a:t>
            </a:r>
            <a:r>
              <a:rPr lang="en-US" sz="3200" dirty="0" err="1"/>
              <a:t>teratas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0336" y="1850729"/>
            <a:ext cx="7125128" cy="1406179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323D0-AE78-48AA-B4CD-6FE9A581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28" y="2009603"/>
            <a:ext cx="6803344" cy="1087682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B6205C-8F74-4FA7-862F-C0920A29DBF0}"/>
              </a:ext>
            </a:extLst>
          </p:cNvPr>
          <p:cNvSpPr txBox="1">
            <a:spLocks/>
          </p:cNvSpPr>
          <p:nvPr/>
        </p:nvSpPr>
        <p:spPr>
          <a:xfrm>
            <a:off x="432000" y="3508437"/>
            <a:ext cx="10921800" cy="796494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Plot </a:t>
            </a:r>
            <a:r>
              <a:rPr lang="en-US" sz="3200" dirty="0" err="1"/>
              <a:t>Ouliers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61C9D-1F83-40FF-A34A-8FC1B1E9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082" y="4414584"/>
            <a:ext cx="5281614" cy="1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86495" y="940085"/>
            <a:ext cx="7812613" cy="5426540"/>
          </a:xfrm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C51EF-1FC7-46A1-A4C7-4EC49978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98" y="1049345"/>
            <a:ext cx="7415804" cy="52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D97327-3BAA-4F83-989E-E8380553254F}"/>
              </a:ext>
            </a:extLst>
          </p:cNvPr>
          <p:cNvSpPr/>
          <p:nvPr/>
        </p:nvSpPr>
        <p:spPr>
          <a:xfrm>
            <a:off x="6729573" y="2359457"/>
            <a:ext cx="4894620" cy="3630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3200" dirty="0" err="1"/>
              <a:t>Deteksi</a:t>
            </a:r>
            <a:r>
              <a:rPr lang="en-US" sz="3200" dirty="0"/>
              <a:t> outlier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NN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diterapkan</a:t>
            </a:r>
            <a:r>
              <a:rPr lang="en-US" sz="3200" dirty="0"/>
              <a:t> di R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library Outlier Detection dan </a:t>
            </a:r>
            <a:r>
              <a:rPr lang="en-US" sz="3200" dirty="0" err="1"/>
              <a:t>fungsi</a:t>
            </a:r>
            <a:r>
              <a:rPr lang="en-US" sz="3200" dirty="0"/>
              <a:t> </a:t>
            </a:r>
            <a:r>
              <a:rPr lang="en-US" sz="3200" dirty="0" err="1"/>
              <a:t>nn</a:t>
            </a:r>
            <a:r>
              <a:rPr lang="en-US" sz="32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4362" y="2364899"/>
            <a:ext cx="5898382" cy="3748226"/>
          </a:xfrm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08CD81-5CEC-40AA-9FA4-580CFDF8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94" y="2572158"/>
            <a:ext cx="4642844" cy="3253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F5DE9-4844-4F86-BC18-59C125EE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95" y="2436819"/>
            <a:ext cx="3152775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2D021-515D-4F45-BDB4-1D9192F48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3" y="3185015"/>
            <a:ext cx="5409558" cy="27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03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364</Words>
  <Application>Microsoft Office PowerPoint</Application>
  <PresentationFormat>Widescreen</PresentationFormat>
  <Paragraphs>111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Tema Office</vt:lpstr>
      <vt:lpstr>TUTORIAL R CLUSTERING</vt:lpstr>
      <vt:lpstr>OUTLIER ANALYSIS</vt:lpstr>
      <vt:lpstr>Box Plot</vt:lpstr>
      <vt:lpstr>Box Plot ..</vt:lpstr>
      <vt:lpstr>Box Plot ..</vt:lpstr>
      <vt:lpstr>Local Outlier Factor (LOF)</vt:lpstr>
      <vt:lpstr>Local Outlier Factor (LOF)</vt:lpstr>
      <vt:lpstr>Local Outlier Factor (LOF)</vt:lpstr>
      <vt:lpstr>NN</vt:lpstr>
      <vt:lpstr>CLUSTERING</vt:lpstr>
      <vt:lpstr>K-Means</vt:lpstr>
      <vt:lpstr>K-Means ..</vt:lpstr>
      <vt:lpstr>Agglomerative Clustering</vt:lpstr>
      <vt:lpstr>Agglomerative Clustering ..</vt:lpstr>
      <vt:lpstr>Agglomerative Clustering ..</vt:lpstr>
      <vt:lpstr>Agglomerative Clustering ..</vt:lpstr>
      <vt:lpstr>Divisive Clustering</vt:lpstr>
      <vt:lpstr>Divisive Clustering ..</vt:lpstr>
      <vt:lpstr>Divisive Clustering ..</vt:lpstr>
      <vt:lpstr>Density Based</vt:lpstr>
      <vt:lpstr>Density Based ..</vt:lpstr>
      <vt:lpstr>EVALUATION</vt:lpstr>
      <vt:lpstr>SSE</vt:lpstr>
      <vt:lpstr>SSE ..</vt:lpstr>
      <vt:lpstr>Silhouette Method</vt:lpstr>
      <vt:lpstr>Silhouette Method ..</vt:lpstr>
      <vt:lpstr>Similarity Matrix</vt:lpstr>
      <vt:lpstr>Similarity Matrix 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5216100029@mahasiswa.integra.its.ac.id</dc:creator>
  <cp:lastModifiedBy>5216100011@mahasiswa.integra.its.ac.id</cp:lastModifiedBy>
  <cp:revision>72</cp:revision>
  <dcterms:created xsi:type="dcterms:W3CDTF">2019-09-16T23:48:12Z</dcterms:created>
  <dcterms:modified xsi:type="dcterms:W3CDTF">2019-11-24T06:30:33Z</dcterms:modified>
</cp:coreProperties>
</file>